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  <p:sldMasterId id="2147483666" r:id="rId2"/>
    <p:sldMasterId id="2147483671" r:id="rId3"/>
    <p:sldMasterId id="2147483676" r:id="rId4"/>
    <p:sldMasterId id="2147483681" r:id="rId5"/>
    <p:sldMasterId id="2147483686" r:id="rId6"/>
  </p:sldMasterIdLst>
  <p:sldIdLst>
    <p:sldId id="257" r:id="rId7"/>
    <p:sldId id="285" r:id="rId8"/>
    <p:sldId id="256" r:id="rId9"/>
    <p:sldId id="259" r:id="rId10"/>
    <p:sldId id="260" r:id="rId11"/>
    <p:sldId id="261" r:id="rId12"/>
    <p:sldId id="263" r:id="rId13"/>
    <p:sldId id="264" r:id="rId14"/>
    <p:sldId id="265" r:id="rId15"/>
    <p:sldId id="266" r:id="rId16"/>
    <p:sldId id="267" r:id="rId17"/>
    <p:sldId id="268" r:id="rId18"/>
    <p:sldId id="274" r:id="rId19"/>
    <p:sldId id="277" r:id="rId20"/>
    <p:sldId id="279" r:id="rId21"/>
    <p:sldId id="280" r:id="rId22"/>
    <p:sldId id="284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18"/>
    <p:restoredTop sz="95221"/>
  </p:normalViewPr>
  <p:slideViewPr>
    <p:cSldViewPr snapToGrid="0" snapToObjects="1">
      <p:cViewPr varScale="1">
        <p:scale>
          <a:sx n="110" d="100"/>
          <a:sy n="11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166360"/>
          </a:xfrm>
        </p:spPr>
        <p:txBody>
          <a:bodyPr/>
          <a:lstStyle>
            <a:lvl1pPr>
              <a:buSzPct val="100000"/>
              <a:buFont typeface="Wingdings" pitchFamily="2" charset="2"/>
              <a:buChar char="§"/>
              <a:defRPr sz="2400">
                <a:latin typeface="Times New Roman" pitchFamily="18" charset="0"/>
                <a:cs typeface="Times New Roman" pitchFamily="18" charset="0"/>
              </a:defRPr>
            </a:lvl1pPr>
            <a:lvl2pPr>
              <a:buFont typeface="Wingdings" pitchFamily="2" charset="2"/>
              <a:buChar char="§"/>
              <a:defRPr sz="20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4pPr>
            <a:lvl5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648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524000"/>
            <a:ext cx="10972800" cy="1600200"/>
          </a:xfrm>
        </p:spPr>
        <p:txBody>
          <a:bodyPr vert="horz" lIns="45720" tIns="0" rIns="45720" bIns="0" anchor="b" anchorCtr="0">
            <a:normAutofit/>
          </a:bodyPr>
          <a:lstStyle>
            <a:lvl1pPr>
              <a:defRPr sz="3600" b="1" cap="none" baseline="0">
                <a:ln w="6350">
                  <a:noFill/>
                </a:ln>
                <a:solidFill>
                  <a:srgbClr val="860000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5814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200400"/>
            <a:ext cx="12192000" cy="18288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5000">
                <a:srgbClr val="860000"/>
              </a:gs>
              <a:gs pos="65000">
                <a:srgbClr val="860000"/>
              </a:gs>
              <a:gs pos="95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01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8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</a:bodyPr>
          <a:lstStyle>
            <a:lvl1pPr algn="l">
              <a:defRPr sz="3600">
                <a:solidFill>
                  <a:srgbClr val="860000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978400" y="641667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DB9EA7F-450A-406E-B046-F2FD5E536AF0}" type="datetime1">
              <a:rPr lang="en-US" smtClean="0">
                <a:solidFill>
                  <a:prstClr val="black"/>
                </a:solidFill>
              </a:rPr>
              <a:pPr defTabSz="914400"/>
              <a:t>10/6/21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678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166360"/>
          </a:xfrm>
        </p:spPr>
        <p:txBody>
          <a:bodyPr/>
          <a:lstStyle>
            <a:lvl1pPr>
              <a:buSzPct val="100000"/>
              <a:buFont typeface="Wingdings" pitchFamily="2" charset="2"/>
              <a:buChar char="§"/>
              <a:defRPr sz="2400">
                <a:latin typeface="Times New Roman" pitchFamily="18" charset="0"/>
                <a:cs typeface="Times New Roman" pitchFamily="18" charset="0"/>
              </a:defRPr>
            </a:lvl1pPr>
            <a:lvl2pPr>
              <a:buFont typeface="Wingdings" pitchFamily="2" charset="2"/>
              <a:buChar char="§"/>
              <a:defRPr sz="20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4pPr>
            <a:lvl5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19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524000"/>
            <a:ext cx="10972800" cy="1600200"/>
          </a:xfrm>
        </p:spPr>
        <p:txBody>
          <a:bodyPr vert="horz" lIns="45720" tIns="0" rIns="45720" bIns="0" anchor="b" anchorCtr="0">
            <a:normAutofit/>
          </a:bodyPr>
          <a:lstStyle>
            <a:lvl1pPr>
              <a:defRPr sz="3600" b="1" cap="none" baseline="0">
                <a:ln w="6350">
                  <a:noFill/>
                </a:ln>
                <a:solidFill>
                  <a:srgbClr val="860000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5814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200400"/>
            <a:ext cx="12192000" cy="18288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5000">
                <a:srgbClr val="860000"/>
              </a:gs>
              <a:gs pos="65000">
                <a:srgbClr val="860000"/>
              </a:gs>
              <a:gs pos="95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538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96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</a:bodyPr>
          <a:lstStyle>
            <a:lvl1pPr algn="l">
              <a:defRPr sz="3600">
                <a:solidFill>
                  <a:srgbClr val="860000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978400" y="641667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DB9EA7F-450A-406E-B046-F2FD5E536AF0}" type="datetime1">
              <a:rPr lang="en-US" smtClean="0">
                <a:solidFill>
                  <a:prstClr val="black"/>
                </a:solidFill>
              </a:rPr>
              <a:pPr defTabSz="914400"/>
              <a:t>10/6/21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981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166360"/>
          </a:xfrm>
        </p:spPr>
        <p:txBody>
          <a:bodyPr/>
          <a:lstStyle>
            <a:lvl1pPr>
              <a:buSzPct val="100000"/>
              <a:buFont typeface="Wingdings" pitchFamily="2" charset="2"/>
              <a:buChar char="§"/>
              <a:defRPr sz="2400">
                <a:latin typeface="Times New Roman" pitchFamily="18" charset="0"/>
                <a:cs typeface="Times New Roman" pitchFamily="18" charset="0"/>
              </a:defRPr>
            </a:lvl1pPr>
            <a:lvl2pPr>
              <a:buFont typeface="Wingdings" pitchFamily="2" charset="2"/>
              <a:buChar char="§"/>
              <a:defRPr sz="20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4pPr>
            <a:lvl5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72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524000"/>
            <a:ext cx="10972800" cy="1600200"/>
          </a:xfrm>
        </p:spPr>
        <p:txBody>
          <a:bodyPr vert="horz" lIns="45720" tIns="0" rIns="45720" bIns="0" anchor="b" anchorCtr="0">
            <a:normAutofit/>
          </a:bodyPr>
          <a:lstStyle>
            <a:lvl1pPr>
              <a:defRPr sz="3600" b="1" cap="none" baseline="0">
                <a:ln w="6350">
                  <a:noFill/>
                </a:ln>
                <a:solidFill>
                  <a:srgbClr val="860000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5814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200400"/>
            <a:ext cx="12192000" cy="18288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5000">
                <a:srgbClr val="860000"/>
              </a:gs>
              <a:gs pos="65000">
                <a:srgbClr val="860000"/>
              </a:gs>
              <a:gs pos="95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21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3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524000"/>
            <a:ext cx="10972800" cy="1600200"/>
          </a:xfrm>
        </p:spPr>
        <p:txBody>
          <a:bodyPr vert="horz" lIns="45720" tIns="0" rIns="45720" bIns="0" anchor="b" anchorCtr="0">
            <a:normAutofit/>
          </a:bodyPr>
          <a:lstStyle>
            <a:lvl1pPr>
              <a:defRPr sz="3600" b="1" cap="none" baseline="0">
                <a:ln w="6350">
                  <a:noFill/>
                </a:ln>
                <a:solidFill>
                  <a:srgbClr val="860000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5814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200400"/>
            <a:ext cx="12192000" cy="18288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5000">
                <a:srgbClr val="860000"/>
              </a:gs>
              <a:gs pos="65000">
                <a:srgbClr val="860000"/>
              </a:gs>
              <a:gs pos="95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54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</a:bodyPr>
          <a:lstStyle>
            <a:lvl1pPr algn="l">
              <a:defRPr sz="3600">
                <a:solidFill>
                  <a:srgbClr val="860000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978400" y="641667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DB9EA7F-450A-406E-B046-F2FD5E536AF0}" type="datetime1">
              <a:rPr lang="en-US" smtClean="0">
                <a:solidFill>
                  <a:prstClr val="black"/>
                </a:solidFill>
              </a:rPr>
              <a:pPr defTabSz="914400"/>
              <a:t>10/6/21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04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166360"/>
          </a:xfrm>
        </p:spPr>
        <p:txBody>
          <a:bodyPr/>
          <a:lstStyle>
            <a:lvl1pPr>
              <a:buSzPct val="100000"/>
              <a:buFont typeface="Wingdings" pitchFamily="2" charset="2"/>
              <a:buChar char="§"/>
              <a:defRPr sz="2400">
                <a:latin typeface="Times New Roman" pitchFamily="18" charset="0"/>
                <a:cs typeface="Times New Roman" pitchFamily="18" charset="0"/>
              </a:defRPr>
            </a:lvl1pPr>
            <a:lvl2pPr>
              <a:buFont typeface="Wingdings" pitchFamily="2" charset="2"/>
              <a:buChar char="§"/>
              <a:defRPr sz="20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4pPr>
            <a:lvl5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063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524000"/>
            <a:ext cx="10972800" cy="1600200"/>
          </a:xfrm>
        </p:spPr>
        <p:txBody>
          <a:bodyPr vert="horz" lIns="45720" tIns="0" rIns="45720" bIns="0" anchor="b" anchorCtr="0">
            <a:normAutofit/>
          </a:bodyPr>
          <a:lstStyle>
            <a:lvl1pPr>
              <a:defRPr sz="3600" b="1" cap="none" baseline="0">
                <a:ln w="6350">
                  <a:noFill/>
                </a:ln>
                <a:solidFill>
                  <a:srgbClr val="860000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5814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200400"/>
            <a:ext cx="12192000" cy="18288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5000">
                <a:srgbClr val="860000"/>
              </a:gs>
              <a:gs pos="65000">
                <a:srgbClr val="860000"/>
              </a:gs>
              <a:gs pos="95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4840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7464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</a:bodyPr>
          <a:lstStyle>
            <a:lvl1pPr algn="l">
              <a:defRPr sz="3600">
                <a:solidFill>
                  <a:srgbClr val="860000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978400" y="641667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DB9EA7F-450A-406E-B046-F2FD5E536AF0}" type="datetime1">
              <a:rPr lang="en-US" smtClean="0">
                <a:solidFill>
                  <a:prstClr val="black"/>
                </a:solidFill>
              </a:rPr>
              <a:pPr defTabSz="914400"/>
              <a:t>10/6/21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34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07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</a:bodyPr>
          <a:lstStyle>
            <a:lvl1pPr algn="l">
              <a:defRPr sz="3600">
                <a:solidFill>
                  <a:srgbClr val="860000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978400" y="641667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DB9EA7F-450A-406E-B046-F2FD5E536AF0}" type="datetime1">
              <a:rPr lang="en-US" smtClean="0">
                <a:solidFill>
                  <a:prstClr val="black"/>
                </a:solidFill>
              </a:rPr>
              <a:pPr defTabSz="914400"/>
              <a:t>10/6/21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9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166360"/>
          </a:xfrm>
        </p:spPr>
        <p:txBody>
          <a:bodyPr/>
          <a:lstStyle>
            <a:lvl1pPr>
              <a:buSzPct val="100000"/>
              <a:buFont typeface="Wingdings" pitchFamily="2" charset="2"/>
              <a:buChar char="§"/>
              <a:defRPr sz="2400">
                <a:latin typeface="Times New Roman" pitchFamily="18" charset="0"/>
                <a:cs typeface="Times New Roman" pitchFamily="18" charset="0"/>
              </a:defRPr>
            </a:lvl1pPr>
            <a:lvl2pPr>
              <a:buFont typeface="Wingdings" pitchFamily="2" charset="2"/>
              <a:buChar char="§"/>
              <a:defRPr sz="20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4pPr>
            <a:lvl5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1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524000"/>
            <a:ext cx="10972800" cy="1600200"/>
          </a:xfrm>
        </p:spPr>
        <p:txBody>
          <a:bodyPr vert="horz" lIns="45720" tIns="0" rIns="45720" bIns="0" anchor="b" anchorCtr="0">
            <a:normAutofit/>
          </a:bodyPr>
          <a:lstStyle>
            <a:lvl1pPr>
              <a:defRPr sz="3600" b="1" cap="none" baseline="0">
                <a:ln w="6350">
                  <a:noFill/>
                </a:ln>
                <a:solidFill>
                  <a:srgbClr val="860000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5814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200400"/>
            <a:ext cx="12192000" cy="18288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35000">
                <a:srgbClr val="860000"/>
              </a:gs>
              <a:gs pos="65000">
                <a:srgbClr val="860000"/>
              </a:gs>
              <a:gs pos="95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5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1"/>
            <a:ext cx="5384800" cy="4983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</a:bodyPr>
          <a:lstStyle>
            <a:lvl1pPr algn="l">
              <a:defRPr sz="3600">
                <a:solidFill>
                  <a:srgbClr val="860000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978400" y="6416676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DB9EA7F-450A-406E-B046-F2FD5E536AF0}" type="datetime1">
              <a:rPr lang="en-US" smtClean="0">
                <a:solidFill>
                  <a:prstClr val="black"/>
                </a:solidFill>
              </a:rPr>
              <a:pPr defTabSz="914400"/>
              <a:t>10/6/21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/>
            <a:r>
              <a:rPr lang="en-US"/>
              <a:t>Saluki </a:t>
            </a:r>
            <a:r>
              <a:rPr lang="en-US" b="1"/>
              <a:t>Student </a:t>
            </a:r>
            <a:r>
              <a:rPr lang="en-US"/>
              <a:t>Investment Fund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194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 anchor="b" anchorCtr="0">
            <a:normAutofit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>
              <a:defRPr sz="3600" b="1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166360"/>
          </a:xfrm>
        </p:spPr>
        <p:txBody>
          <a:bodyPr/>
          <a:lstStyle>
            <a:lvl1pPr>
              <a:buSzPct val="100000"/>
              <a:buFont typeface="Wingdings" pitchFamily="2" charset="2"/>
              <a:buChar char="§"/>
              <a:defRPr sz="2400">
                <a:latin typeface="Times New Roman" pitchFamily="18" charset="0"/>
                <a:cs typeface="Times New Roman" pitchFamily="18" charset="0"/>
              </a:defRPr>
            </a:lvl1pPr>
            <a:lvl2pPr>
              <a:buFont typeface="Wingdings" pitchFamily="2" charset="2"/>
              <a:buChar char="§"/>
              <a:defRPr sz="2000">
                <a:latin typeface="Times New Roman" pitchFamily="18" charset="0"/>
                <a:cs typeface="Times New Roman" pitchFamily="18" charset="0"/>
              </a:defRPr>
            </a:lvl2pPr>
            <a:lvl3pPr>
              <a:buFont typeface="Wingdings" pitchFamily="2" charset="2"/>
              <a:buChar char="§"/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4pPr>
            <a:lvl5pPr>
              <a:buFont typeface="Wingdings" pitchFamily="2" charset="2"/>
              <a:buChar char="§"/>
              <a:defRPr sz="14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0" y="990600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82512"/>
            <a:ext cx="12192000" cy="18288"/>
          </a:xfrm>
          <a:prstGeom prst="rect">
            <a:avLst/>
          </a:prstGeom>
          <a:gradFill flip="none" rotWithShape="1">
            <a:gsLst>
              <a:gs pos="0">
                <a:srgbClr val="860000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6096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>
              <a:defRPr sz="1200"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l" defTabSz="914400">
              <a:defRPr/>
            </a:pPr>
            <a:fld id="{82453DBF-7AA8-45BC-8306-66655EAE4F77}" type="slidenum">
              <a:rPr lang="en-US" sz="1200" smtClean="0">
                <a:solidFill>
                  <a:prstClr val="black"/>
                </a:solidFill>
              </a:rPr>
              <a:pPr algn="l" defTabSz="914400">
                <a:defRPr/>
              </a:pPr>
              <a:t>‹#›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07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06400" y="6324601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defTabSz="914400"/>
            <a:fld id="{82453DBF-7AA8-45BC-8306-66655EAE4F77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Footer Placeholder 4"/>
          <p:cNvSpPr txBox="1">
            <a:spLocks/>
          </p:cNvSpPr>
          <p:nvPr/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>
              <a:defRPr/>
            </a:pPr>
            <a:r>
              <a:rPr lang="en-US" sz="1400"/>
              <a:t>Saluki </a:t>
            </a:r>
            <a:r>
              <a:rPr lang="en-US" sz="1400" b="1"/>
              <a:t>Student </a:t>
            </a:r>
            <a:r>
              <a:rPr lang="en-US" sz="1400"/>
              <a:t>Investment Fund</a:t>
            </a:r>
          </a:p>
        </p:txBody>
      </p:sp>
    </p:spTree>
    <p:extLst>
      <p:ext uri="{BB962C8B-B14F-4D97-AF65-F5344CB8AC3E}">
        <p14:creationId xmlns:p14="http://schemas.microsoft.com/office/powerpoint/2010/main" val="8612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tx1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06400" y="6324601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defTabSz="914400"/>
            <a:fld id="{82453DBF-7AA8-45BC-8306-66655EAE4F77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Footer Placeholder 4"/>
          <p:cNvSpPr txBox="1">
            <a:spLocks/>
          </p:cNvSpPr>
          <p:nvPr/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>
              <a:defRPr/>
            </a:pPr>
            <a:r>
              <a:rPr lang="en-US" sz="1400"/>
              <a:t>Saluki </a:t>
            </a:r>
            <a:r>
              <a:rPr lang="en-US" sz="1400" b="1"/>
              <a:t>Student </a:t>
            </a:r>
            <a:r>
              <a:rPr lang="en-US" sz="1400"/>
              <a:t>Investment Fund</a:t>
            </a:r>
          </a:p>
        </p:txBody>
      </p:sp>
    </p:spTree>
    <p:extLst>
      <p:ext uri="{BB962C8B-B14F-4D97-AF65-F5344CB8AC3E}">
        <p14:creationId xmlns:p14="http://schemas.microsoft.com/office/powerpoint/2010/main" val="32756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tx1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06400" y="6324601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defTabSz="914400"/>
            <a:fld id="{82453DBF-7AA8-45BC-8306-66655EAE4F77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Footer Placeholder 4"/>
          <p:cNvSpPr txBox="1">
            <a:spLocks/>
          </p:cNvSpPr>
          <p:nvPr/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>
              <a:defRPr/>
            </a:pPr>
            <a:r>
              <a:rPr lang="en-US" sz="1400"/>
              <a:t>Saluki </a:t>
            </a:r>
            <a:r>
              <a:rPr lang="en-US" sz="1400" b="1"/>
              <a:t>Student </a:t>
            </a:r>
            <a:r>
              <a:rPr lang="en-US" sz="1400"/>
              <a:t>Investment Fund</a:t>
            </a:r>
          </a:p>
        </p:txBody>
      </p:sp>
    </p:spTree>
    <p:extLst>
      <p:ext uri="{BB962C8B-B14F-4D97-AF65-F5344CB8AC3E}">
        <p14:creationId xmlns:p14="http://schemas.microsoft.com/office/powerpoint/2010/main" val="165683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tx1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06400" y="6324601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defTabSz="914400"/>
            <a:fld id="{82453DBF-7AA8-45BC-8306-66655EAE4F77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Footer Placeholder 4"/>
          <p:cNvSpPr txBox="1">
            <a:spLocks/>
          </p:cNvSpPr>
          <p:nvPr/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>
              <a:defRPr/>
            </a:pPr>
            <a:r>
              <a:rPr lang="en-US" sz="1400"/>
              <a:t>Saluki </a:t>
            </a:r>
            <a:r>
              <a:rPr lang="en-US" sz="1400" b="1"/>
              <a:t>Student </a:t>
            </a:r>
            <a:r>
              <a:rPr lang="en-US" sz="1400"/>
              <a:t>Investment Fund</a:t>
            </a:r>
          </a:p>
        </p:txBody>
      </p:sp>
    </p:spTree>
    <p:extLst>
      <p:ext uri="{BB962C8B-B14F-4D97-AF65-F5344CB8AC3E}">
        <p14:creationId xmlns:p14="http://schemas.microsoft.com/office/powerpoint/2010/main" val="65358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tx1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06400" y="6324601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defTabSz="914400"/>
            <a:fld id="{82453DBF-7AA8-45BC-8306-66655EAE4F77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Footer Placeholder 4"/>
          <p:cNvSpPr txBox="1">
            <a:spLocks/>
          </p:cNvSpPr>
          <p:nvPr/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>
              <a:defRPr/>
            </a:pPr>
            <a:r>
              <a:rPr lang="en-US" sz="1400"/>
              <a:t>Saluki </a:t>
            </a:r>
            <a:r>
              <a:rPr lang="en-US" sz="1400" b="1"/>
              <a:t>Student </a:t>
            </a:r>
            <a:r>
              <a:rPr lang="en-US" sz="1400"/>
              <a:t>Investment Fund</a:t>
            </a:r>
          </a:p>
        </p:txBody>
      </p:sp>
    </p:spTree>
    <p:extLst>
      <p:ext uri="{BB962C8B-B14F-4D97-AF65-F5344CB8AC3E}">
        <p14:creationId xmlns:p14="http://schemas.microsoft.com/office/powerpoint/2010/main" val="791793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tx1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06400" y="6324601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defTabSz="914400"/>
            <a:fld id="{82453DBF-7AA8-45BC-8306-66655EAE4F77}" type="slidenum">
              <a:rPr 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Footer Placeholder 4"/>
          <p:cNvSpPr txBox="1">
            <a:spLocks/>
          </p:cNvSpPr>
          <p:nvPr/>
        </p:nvSpPr>
        <p:spPr>
          <a:xfrm>
            <a:off x="8229600" y="6416676"/>
            <a:ext cx="386080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860000"/>
                </a:solidFill>
                <a:latin typeface="Cambria" pitchFamily="18" charset="0"/>
              </a:defRPr>
            </a:lvl1pPr>
          </a:lstStyle>
          <a:p>
            <a:pPr defTabSz="914400">
              <a:defRPr/>
            </a:pPr>
            <a:r>
              <a:rPr lang="en-US" sz="1400"/>
              <a:t>Saluki </a:t>
            </a:r>
            <a:r>
              <a:rPr lang="en-US" sz="1400" b="1"/>
              <a:t>Student </a:t>
            </a:r>
            <a:r>
              <a:rPr lang="en-US" sz="1400"/>
              <a:t>Investment Fund</a:t>
            </a:r>
          </a:p>
        </p:txBody>
      </p:sp>
    </p:spTree>
    <p:extLst>
      <p:ext uri="{BB962C8B-B14F-4D97-AF65-F5344CB8AC3E}">
        <p14:creationId xmlns:p14="http://schemas.microsoft.com/office/powerpoint/2010/main" val="125914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tx1"/>
          </a:solidFill>
          <a:effectLst/>
          <a:latin typeface="Cambria" pitchFamily="18" charset="0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D9884-1697-4723-9B6A-C2853CE41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649941"/>
            <a:ext cx="10363200" cy="2278683"/>
          </a:xfrm>
        </p:spPr>
        <p:txBody>
          <a:bodyPr>
            <a:normAutofit/>
          </a:bodyPr>
          <a:lstStyle/>
          <a:p>
            <a:r>
              <a:rPr lang="en-US" sz="4800" dirty="0">
                <a:ea typeface="+mj-lt"/>
                <a:cs typeface="+mj-lt"/>
              </a:rPr>
              <a:t>SSIF Portfolio Optimizer Update</a:t>
            </a:r>
            <a:br>
              <a:rPr lang="en-US" sz="4800" dirty="0">
                <a:ea typeface="+mj-lt"/>
                <a:cs typeface="+mj-lt"/>
              </a:rPr>
            </a:br>
            <a:r>
              <a:rPr lang="en-US" sz="4800" dirty="0">
                <a:ea typeface="+mj-lt"/>
                <a:cs typeface="+mj-lt"/>
              </a:rPr>
              <a:t>Portfolio Team</a:t>
            </a:r>
            <a:br>
              <a:rPr lang="en-US" sz="4800" dirty="0"/>
            </a:br>
            <a:r>
              <a:rPr lang="en-US" sz="48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01620-BD0D-4B6A-9452-2EB31A71C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0223" y="3429000"/>
            <a:ext cx="9511553" cy="27790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latin typeface="Cambria Math" panose="02040503050406030204" pitchFamily="18" charset="0"/>
                <a:ea typeface="Cambria Math" panose="02040503050406030204" pitchFamily="18" charset="0"/>
              </a:rPr>
              <a:t>Ari Schencker</a:t>
            </a:r>
          </a:p>
        </p:txBody>
      </p:sp>
    </p:spTree>
    <p:extLst>
      <p:ext uri="{BB962C8B-B14F-4D97-AF65-F5344CB8AC3E}">
        <p14:creationId xmlns:p14="http://schemas.microsoft.com/office/powerpoint/2010/main" val="411431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AF96-40A4-7341-AF52-3AC77EF0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8" y="127093"/>
            <a:ext cx="10972800" cy="8382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rgbClr val="7F000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3B077C-339E-AB47-8078-287A1B5A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140"/>
            <a:ext cx="6818489" cy="3835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B09C733-3267-8240-AB8B-B8A0B1455AF7}"/>
              </a:ext>
            </a:extLst>
          </p:cNvPr>
          <p:cNvSpPr txBox="1">
            <a:spLocks/>
          </p:cNvSpPr>
          <p:nvPr/>
        </p:nvSpPr>
        <p:spPr>
          <a:xfrm>
            <a:off x="609600" y="211244"/>
            <a:ext cx="10972800" cy="838200"/>
          </a:xfrm>
          <a:prstGeom prst="rect">
            <a:avLst/>
          </a:prstGeom>
        </p:spPr>
        <p:txBody>
          <a:bodyPr vert="horz" anchor="b" anchorCtr="0">
            <a:normAutofit fontScale="82500" lnSpcReduction="20000"/>
            <a:scene3d>
              <a:camera prst="orthographicFront"/>
              <a:lightRig rig="soft" dir="t">
                <a:rot lat="0" lon="0" rev="16800000"/>
              </a:lightRig>
            </a:scene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 cap="none" baseline="0">
                <a:ln w="6350">
                  <a:noFill/>
                </a:ln>
                <a:solidFill>
                  <a:srgbClr val="860000"/>
                </a:solidFill>
                <a:effectLst/>
                <a:latin typeface="Cambria" pitchFamily="18" charset="0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dirty="0">
                <a:solidFill>
                  <a:srgbClr val="7F000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Performance Measurements</a:t>
            </a:r>
            <a:br>
              <a:rPr lang="en-US" dirty="0">
                <a:solidFill>
                  <a:srgbClr val="7F000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03FD2-EC3E-3641-855D-48807A174A32}"/>
                  </a:ext>
                </a:extLst>
              </p:cNvPr>
              <p:cNvSpPr txBox="1"/>
              <p:nvPr/>
            </p:nvSpPr>
            <p:spPr>
              <a:xfrm>
                <a:off x="6818489" y="2307218"/>
                <a:ext cx="3399183" cy="22435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𝑠𝑑</m:t>
                          </m:r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6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6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203FD2-EC3E-3641-855D-48807A174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89" y="2307218"/>
                <a:ext cx="3399183" cy="2243563"/>
              </a:xfrm>
              <a:prstGeom prst="rect">
                <a:avLst/>
              </a:prstGeom>
              <a:blipFill>
                <a:blip r:embed="rId3"/>
                <a:stretch>
                  <a:fillRect l="-5993" t="-3390" r="-64419" b="-1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FF72EE3-395C-CB41-850C-13DCCF3A28EA}"/>
              </a:ext>
            </a:extLst>
          </p:cNvPr>
          <p:cNvSpPr txBox="1"/>
          <p:nvPr/>
        </p:nvSpPr>
        <p:spPr>
          <a:xfrm>
            <a:off x="6757701" y="1478526"/>
            <a:ext cx="49969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Information Ratio</a:t>
            </a:r>
          </a:p>
        </p:txBody>
      </p:sp>
    </p:spTree>
    <p:extLst>
      <p:ext uri="{BB962C8B-B14F-4D97-AF65-F5344CB8AC3E}">
        <p14:creationId xmlns:p14="http://schemas.microsoft.com/office/powerpoint/2010/main" val="61248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AF96-40A4-7341-AF52-3AC77EF0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540"/>
            <a:ext cx="12192000" cy="8382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rgbClr val="7F000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solidFill>
                  <a:srgbClr val="7F000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Top 10 from the Paired T-Test of all 50 Objective Functions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1C967F-9BE9-2244-B5C0-DB2859601324}"/>
              </a:ext>
            </a:extLst>
          </p:cNvPr>
          <p:cNvSpPr txBox="1"/>
          <p:nvPr/>
        </p:nvSpPr>
        <p:spPr>
          <a:xfrm>
            <a:off x="0" y="17272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Information Ratio</a:t>
            </a:r>
          </a:p>
        </p:txBody>
      </p:sp>
      <p:pic>
        <p:nvPicPr>
          <p:cNvPr id="7" name="Content Placeholder 6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06C08464-AEDE-5547-8CA7-80BA3E67D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462513"/>
            <a:ext cx="12191999" cy="2317831"/>
          </a:xfrm>
        </p:spPr>
      </p:pic>
    </p:spTree>
    <p:extLst>
      <p:ext uri="{BB962C8B-B14F-4D97-AF65-F5344CB8AC3E}">
        <p14:creationId xmlns:p14="http://schemas.microsoft.com/office/powerpoint/2010/main" val="344484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41C967F-9BE9-2244-B5C0-DB2859601324}"/>
              </a:ext>
            </a:extLst>
          </p:cNvPr>
          <p:cNvSpPr txBox="1"/>
          <p:nvPr/>
        </p:nvSpPr>
        <p:spPr>
          <a:xfrm>
            <a:off x="0" y="5192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Jensen Alpha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BE019-8C29-8544-BCA7-84D43B687C60}"/>
              </a:ext>
            </a:extLst>
          </p:cNvPr>
          <p:cNvSpPr txBox="1"/>
          <p:nvPr/>
        </p:nvSpPr>
        <p:spPr>
          <a:xfrm>
            <a:off x="0" y="33017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Factor Alpha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844ABBF-852E-1849-8A4F-67B76B96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5732"/>
            <a:ext cx="12192000" cy="2089460"/>
          </a:xfrm>
          <a:prstGeom prst="rect">
            <a:avLst/>
          </a:prstGeom>
        </p:spPr>
      </p:pic>
      <p:pic>
        <p:nvPicPr>
          <p:cNvPr id="9" name="Content Placeholder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6C9B8EBF-BDAA-2945-9DCF-9F6FBCA3E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72301"/>
            <a:ext cx="12192000" cy="1944768"/>
          </a:xfrm>
        </p:spPr>
      </p:pic>
    </p:spTree>
    <p:extLst>
      <p:ext uri="{BB962C8B-B14F-4D97-AF65-F5344CB8AC3E}">
        <p14:creationId xmlns:p14="http://schemas.microsoft.com/office/powerpoint/2010/main" val="278110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56F8F1D-CF22-C34E-9CCC-0DC174E3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667511"/>
            <a:ext cx="121920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Plot of Appraisal ratio vs number of months used for optimization 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D574001B-2CD2-BD40-9CBC-4393040A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087" y="1285792"/>
            <a:ext cx="8377823" cy="5165725"/>
          </a:xfrm>
        </p:spPr>
      </p:pic>
    </p:spTree>
    <p:extLst>
      <p:ext uri="{BB962C8B-B14F-4D97-AF65-F5344CB8AC3E}">
        <p14:creationId xmlns:p14="http://schemas.microsoft.com/office/powerpoint/2010/main" val="57954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016BA8-41B6-864F-BF2E-2087A53F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Growth of $1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8E7F02-EFB1-1846-94C5-3CA2EBBA1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559" y="990600"/>
            <a:ext cx="8372881" cy="5167264"/>
          </a:xfrm>
        </p:spPr>
      </p:pic>
    </p:spTree>
    <p:extLst>
      <p:ext uri="{BB962C8B-B14F-4D97-AF65-F5344CB8AC3E}">
        <p14:creationId xmlns:p14="http://schemas.microsoft.com/office/powerpoint/2010/main" val="1006474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016BA8-41B6-864F-BF2E-2087A53F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Information Ratio Distribution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C93647-F0CC-CB46-A30C-F928C2C71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088" y="1143000"/>
            <a:ext cx="8377823" cy="5165725"/>
          </a:xfrm>
        </p:spPr>
      </p:pic>
    </p:spTree>
    <p:extLst>
      <p:ext uri="{BB962C8B-B14F-4D97-AF65-F5344CB8AC3E}">
        <p14:creationId xmlns:p14="http://schemas.microsoft.com/office/powerpoint/2010/main" val="298196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016BA8-41B6-864F-BF2E-2087A53F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Five Factor Alpha Distribution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BE9C26-E628-4845-971B-0FAC7B1CC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806" y="1143000"/>
            <a:ext cx="8370387" cy="5165725"/>
          </a:xfrm>
        </p:spPr>
      </p:pic>
    </p:spTree>
    <p:extLst>
      <p:ext uri="{BB962C8B-B14F-4D97-AF65-F5344CB8AC3E}">
        <p14:creationId xmlns:p14="http://schemas.microsoft.com/office/powerpoint/2010/main" val="4109926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016BA8-41B6-864F-BF2E-2087A53F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Jensen’s Alpha Distribution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05F336-A4D3-0E4A-9660-8BE667A06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190" y="1143000"/>
            <a:ext cx="8355619" cy="5165725"/>
          </a:xfrm>
        </p:spPr>
      </p:pic>
    </p:spTree>
    <p:extLst>
      <p:ext uri="{BB962C8B-B14F-4D97-AF65-F5344CB8AC3E}">
        <p14:creationId xmlns:p14="http://schemas.microsoft.com/office/powerpoint/2010/main" val="3842563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016BA8-41B6-864F-BF2E-2087A53FE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4" y="144120"/>
            <a:ext cx="10972800" cy="838200"/>
          </a:xfrm>
        </p:spPr>
        <p:txBody>
          <a:bodyPr/>
          <a:lstStyle/>
          <a:p>
            <a:pPr algn="ctr"/>
            <a:r>
              <a:rPr lang="en-US" dirty="0"/>
              <a:t>P-Values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B6D0155-5B16-7944-934A-C949BDBAC4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967198"/>
              </p:ext>
            </p:extLst>
          </p:nvPr>
        </p:nvGraphicFramePr>
        <p:xfrm>
          <a:off x="609600" y="1239518"/>
          <a:ext cx="10972800" cy="48697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98771699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76394265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0621638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295994539"/>
                    </a:ext>
                  </a:extLst>
                </a:gridCol>
              </a:tblGrid>
              <a:tr h="1217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Appraisal Ratio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Tracking Error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80697"/>
                  </a:ext>
                </a:extLst>
              </a:tr>
              <a:tr h="1217433">
                <a:tc>
                  <a:txBody>
                    <a:bodyPr/>
                    <a:lstStyle/>
                    <a:p>
                      <a:r>
                        <a:rPr lang="en-US" dirty="0"/>
                        <a:t>Information Ratio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0.98895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0.23215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943289"/>
                  </a:ext>
                </a:extLst>
              </a:tr>
              <a:tr h="1217433">
                <a:tc>
                  <a:txBody>
                    <a:bodyPr/>
                    <a:lstStyle/>
                    <a:p>
                      <a:r>
                        <a:rPr lang="en-US" dirty="0"/>
                        <a:t>Jensen’s 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0.99330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0.28280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146453"/>
                  </a:ext>
                </a:extLst>
              </a:tr>
              <a:tr h="1217433">
                <a:tc>
                  <a:txBody>
                    <a:bodyPr/>
                    <a:lstStyle/>
                    <a:p>
                      <a:r>
                        <a:rPr lang="en-US" dirty="0"/>
                        <a:t>5 Factor 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0.90855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0.43490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036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39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AF96-40A4-7341-AF52-3AC77EF0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9DD18A-B22E-694B-A907-531403383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9057" y="1137428"/>
            <a:ext cx="6453886" cy="4965696"/>
          </a:xfrm>
        </p:spPr>
      </p:pic>
    </p:spTree>
    <p:extLst>
      <p:ext uri="{BB962C8B-B14F-4D97-AF65-F5344CB8AC3E}">
        <p14:creationId xmlns:p14="http://schemas.microsoft.com/office/powerpoint/2010/main" val="51602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AF96-40A4-7341-AF52-3AC77EF0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Current Optimizer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22BB1-B361-2D45-B4D1-008D98810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ACM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𝐴𝐶𝑀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𝐼𝑁𝐷𝑈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𝐼𝑁𝐷𝑈</m:t>
                        </m:r>
                      </m:e>
                    </m:d>
                    <m:r>
                      <m:rPr>
                        <m:nor/>
                      </m:rPr>
                      <a:rPr lang="en-US" dirty="0"/>
                      <m:t> +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       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𝐴𝐶𝑀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ra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LAMR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𝐿𝐴𝑀𝑅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𝑅𝐿𝑆𝑇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𝑅𝐿𝑆𝑇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𝐿𝐴𝑀𝑅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WTRG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𝑊𝑇𝑅𝐺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𝑈𝑇𝐼𝐿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𝑈𝑇𝐼𝐿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𝑊𝑇𝑅𝐺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𝐴𝐶𝑀</m:t>
                        </m:r>
                      </m:sub>
                    </m:sSub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𝐴𝐶𝑀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𝐴𝐶𝑀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𝐿𝐴𝑀𝑅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𝐿𝐴𝑀𝑅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𝐿𝐴𝑀𝑅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𝑊𝑇𝑅𝐺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𝑊𝑇𝑅𝐺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𝑊𝑇𝑅𝐺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Such That: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=1 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.01≤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 .035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Sector Weighting within the portfolio are equivalent to the benchmark</a:t>
                </a:r>
              </a:p>
              <a:p>
                <a:pPr marL="13716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22BB1-B361-2D45-B4D1-008D98810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319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AF96-40A4-7341-AF52-3AC77EF0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Current Optimizer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22BB1-B361-2D45-B4D1-008D98810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13716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⇚⇛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137160" indent="0">
                  <a:buNone/>
                </a:pPr>
                <a:r>
                  <a:rPr lang="en-US" dirty="0"/>
                  <a:t>Assets within a portfolio do not have a correlation of 1 This is what is currently wrong with the way we currently optimize our portfolio. </a:t>
                </a:r>
              </a:p>
              <a:p>
                <a:pPr marL="13716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𝑆𝐷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⇚⇛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137160" indent="0">
                  <a:buNone/>
                </a:pPr>
                <a:r>
                  <a:rPr lang="en-US" dirty="0"/>
                  <a:t>Our Current Optimizer is not considering correlation between assets.</a:t>
                </a:r>
              </a:p>
              <a:p>
                <a:pPr marL="137160" indent="0">
                  <a:buNone/>
                </a:pPr>
                <a:r>
                  <a:rPr lang="en-US" dirty="0"/>
                  <a:t>If our optimizer considered correlations the optimization problem would be the following</a:t>
                </a:r>
              </a:p>
              <a:p>
                <a:pPr marL="13716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𝑣𝑎𝑟𝑖𝑎𝑛𝑐𝑒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𝑐𝑜𝑣𝑎𝑟𝑖𝑎𝑛𝑐𝑒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𝑚𝑎𝑡𝑟𝑖𝑥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𝑏𝑒𝑡𝑤𝑒𝑒𝑛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regression error terms of individual stocks </a:t>
                </a:r>
              </a:p>
              <a:p>
                <a:pPr marL="137160" indent="0">
                  <a:buNone/>
                </a:pPr>
                <a:r>
                  <a:rPr lang="en-US" dirty="0"/>
                  <a:t>Let x</a:t>
                </a:r>
                <a:r>
                  <a:rPr lang="en-US" baseline="-25000" dirty="0"/>
                  <a:t>i</a:t>
                </a:r>
                <a:r>
                  <a:rPr lang="en-US" dirty="0"/>
                  <a:t> be the weight vector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alpha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vector</m:t>
                    </m:r>
                  </m:oMath>
                </a14:m>
                <a:endParaRPr lang="en-US" baseline="-25000" dirty="0"/>
              </a:p>
              <a:p>
                <a:pPr marL="13716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𝐴𝐶𝑀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𝑊𝑇𝑅𝐺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𝐴𝐶𝑀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𝑊𝑇𝑅𝐺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137160" indent="0">
                  <a:buNone/>
                </a:pPr>
                <a:endParaRPr lang="en-US" dirty="0"/>
              </a:p>
              <a:p>
                <a:pPr marL="137160" indent="0">
                  <a:buNone/>
                </a:pPr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l-G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  <m:sSub>
                                  <m:sSubPr>
                                    <m:ctrl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dirty="0"/>
                  <a:t> with the same constraints defined previously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522BB1-B361-2D45-B4D1-008D98810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04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AF96-40A4-7341-AF52-3AC77EF0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Alpha Simulation 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5033ED-9EE0-9044-AFB8-A77C257BA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553" y="1143000"/>
            <a:ext cx="10234894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7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AF96-40A4-7341-AF52-3AC77EF0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Standard Error of Regression Simulation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BF3A93-0A4F-5A4F-A56C-287C9942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0600"/>
            <a:ext cx="10222947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AF96-40A4-7341-AF52-3AC77EF0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9275"/>
            <a:ext cx="109728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F000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Appraisal Ratio Simulation</a:t>
            </a:r>
            <a:br>
              <a:rPr lang="en-US" dirty="0">
                <a:solidFill>
                  <a:srgbClr val="7F000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8C10D6-1CAA-404B-BDD1-EF8D54648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068" y="1143000"/>
            <a:ext cx="10451863" cy="51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0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AF96-40A4-7341-AF52-3AC77EF0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8640"/>
            <a:ext cx="109728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7F000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S&amp;P 400 Optimization </a:t>
            </a:r>
            <a:r>
              <a:rPr lang="en-US" dirty="0" err="1">
                <a:solidFill>
                  <a:srgbClr val="7F000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Backtest</a:t>
            </a:r>
            <a:br>
              <a:rPr lang="en-US" dirty="0">
                <a:solidFill>
                  <a:srgbClr val="7F000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2DDE2-7645-3E43-9275-5BA16A9BF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1000 randomly generated portfolios composed of 42 (before RLST) or 46 (with RLST) of S&amp;P 400 Stocks over 9 years.</a:t>
            </a:r>
          </a:p>
          <a:p>
            <a:r>
              <a:rPr lang="en-US" dirty="0"/>
              <a:t>Constraints were held to be the same as the SSIF portfolio </a:t>
            </a:r>
          </a:p>
          <a:p>
            <a:r>
              <a:rPr lang="en-US" dirty="0"/>
              <a:t>Min and max weight of 1% and 3.5% respectively. </a:t>
            </a:r>
          </a:p>
          <a:p>
            <a:r>
              <a:rPr lang="en-US" dirty="0"/>
              <a:t>Sector neutrality maintained</a:t>
            </a:r>
          </a:p>
          <a:p>
            <a:r>
              <a:rPr lang="en-US" dirty="0"/>
              <a:t>Maximized or minimized 50 objective functions with Monte Carlo Methods</a:t>
            </a:r>
          </a:p>
          <a:p>
            <a:r>
              <a:rPr lang="en-US" dirty="0"/>
              <a:t>Monte Carlo Method is defined as a class of computational algorithms that involve random sampling</a:t>
            </a:r>
          </a:p>
          <a:p>
            <a:r>
              <a:rPr lang="en-US" dirty="0"/>
              <a:t>In the case of this problem I generated 20,000 possible weighting schemes that for each period and choose whichever weighting scheme yielded the best result.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85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AF96-40A4-7341-AF52-3AC77EF0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9540"/>
            <a:ext cx="10972800" cy="8382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F000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Paired T-Test and the Normal Distribution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EB0E5-703E-7C48-9284-613E86ECE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49" y="1386839"/>
            <a:ext cx="4729347" cy="492252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2311D6-E326-0041-A1F9-27513294E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33408" y="1349992"/>
            <a:ext cx="8128000" cy="4572000"/>
          </a:xfrm>
        </p:spPr>
      </p:pic>
    </p:spTree>
    <p:extLst>
      <p:ext uri="{BB962C8B-B14F-4D97-AF65-F5344CB8AC3E}">
        <p14:creationId xmlns:p14="http://schemas.microsoft.com/office/powerpoint/2010/main" val="1654590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SIF Powerpoint Theme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gradFill flip="none" rotWithShape="1">
          <a:gsLst>
            <a:gs pos="0">
              <a:schemeClr val="bg1"/>
            </a:gs>
            <a:gs pos="50000">
              <a:srgbClr val="860000"/>
            </a:gs>
            <a:gs pos="100000">
              <a:schemeClr val="bg1"/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SIF Powerpoint Theme" id="{41308E5A-19C6-4E21-8907-45B590AC6090}" vid="{E795B3DF-EABA-4CF7-97A9-4CC2064BB3A6}"/>
    </a:ext>
  </a:extLst>
</a:theme>
</file>

<file path=ppt/theme/theme2.xml><?xml version="1.0" encoding="utf-8"?>
<a:theme xmlns:a="http://schemas.openxmlformats.org/drawingml/2006/main" name="1_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gradFill flip="none" rotWithShape="1">
          <a:gsLst>
            <a:gs pos="0">
              <a:schemeClr val="bg1"/>
            </a:gs>
            <a:gs pos="50000">
              <a:srgbClr val="860000"/>
            </a:gs>
            <a:gs pos="100000">
              <a:schemeClr val="bg1"/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gradFill flip="none" rotWithShape="1">
          <a:gsLst>
            <a:gs pos="0">
              <a:schemeClr val="bg1"/>
            </a:gs>
            <a:gs pos="50000">
              <a:srgbClr val="860000"/>
            </a:gs>
            <a:gs pos="100000">
              <a:schemeClr val="bg1"/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3_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gradFill flip="none" rotWithShape="1">
          <a:gsLst>
            <a:gs pos="0">
              <a:schemeClr val="bg1"/>
            </a:gs>
            <a:gs pos="50000">
              <a:srgbClr val="860000"/>
            </a:gs>
            <a:gs pos="100000">
              <a:schemeClr val="bg1"/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4_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gradFill flip="none" rotWithShape="1">
          <a:gsLst>
            <a:gs pos="0">
              <a:schemeClr val="bg1"/>
            </a:gs>
            <a:gs pos="50000">
              <a:srgbClr val="860000"/>
            </a:gs>
            <a:gs pos="100000">
              <a:schemeClr val="bg1"/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5_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gradFill flip="none" rotWithShape="1">
          <a:gsLst>
            <a:gs pos="0">
              <a:schemeClr val="bg1"/>
            </a:gs>
            <a:gs pos="50000">
              <a:srgbClr val="860000"/>
            </a:gs>
            <a:gs pos="100000">
              <a:schemeClr val="bg1"/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SSIF Powerpoint Theme</Template>
  <TotalTime>11620</TotalTime>
  <Words>427</Words>
  <Application>Microsoft Macintosh PowerPoint</Application>
  <PresentationFormat>Widescreen</PresentationFormat>
  <Paragraphs>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Book Antiqua</vt:lpstr>
      <vt:lpstr>Cambria</vt:lpstr>
      <vt:lpstr>Cambria Math</vt:lpstr>
      <vt:lpstr>Times New Roman</vt:lpstr>
      <vt:lpstr>Wingdings</vt:lpstr>
      <vt:lpstr>Wingdings 2</vt:lpstr>
      <vt:lpstr>Wingdings 3</vt:lpstr>
      <vt:lpstr>SSIF Powerpoint Theme</vt:lpstr>
      <vt:lpstr>1_Apex</vt:lpstr>
      <vt:lpstr>2_Apex</vt:lpstr>
      <vt:lpstr>3_Apex</vt:lpstr>
      <vt:lpstr>4_Apex</vt:lpstr>
      <vt:lpstr>5_Apex</vt:lpstr>
      <vt:lpstr>SSIF Portfolio Optimizer Update Portfolio Team  </vt:lpstr>
      <vt:lpstr>Regression</vt:lpstr>
      <vt:lpstr>Current Optimizer</vt:lpstr>
      <vt:lpstr>Current Optimizer</vt:lpstr>
      <vt:lpstr>Alpha Simulation </vt:lpstr>
      <vt:lpstr>Standard Error of Regression Simulation </vt:lpstr>
      <vt:lpstr>Appraisal Ratio Simulation </vt:lpstr>
      <vt:lpstr>S&amp;P 400 Optimization Backtest </vt:lpstr>
      <vt:lpstr>Paired T-Test and the Normal Distribution</vt:lpstr>
      <vt:lpstr> </vt:lpstr>
      <vt:lpstr> Top 10 from the Paired T-Test of all 50 Objective Functions</vt:lpstr>
      <vt:lpstr>PowerPoint Presentation</vt:lpstr>
      <vt:lpstr>Plot of Appraisal ratio vs number of months used for optimization  </vt:lpstr>
      <vt:lpstr>Growth of $1</vt:lpstr>
      <vt:lpstr>Information Ratio Distribution</vt:lpstr>
      <vt:lpstr>Five Factor Alpha Distribution</vt:lpstr>
      <vt:lpstr>Jensen’s Alpha Distribution</vt:lpstr>
      <vt:lpstr>P-Values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SSIF Portfolio Optimizer Update Portfolio Team Date</dc:title>
  <dc:creator>Schencker, Ari</dc:creator>
  <cp:lastModifiedBy>Ari Schencker</cp:lastModifiedBy>
  <cp:revision>59</cp:revision>
  <dcterms:created xsi:type="dcterms:W3CDTF">2020-07-02T19:08:09Z</dcterms:created>
  <dcterms:modified xsi:type="dcterms:W3CDTF">2021-10-07T00:05:36Z</dcterms:modified>
</cp:coreProperties>
</file>